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83" r:id="rId2"/>
    <p:sldId id="277" r:id="rId3"/>
    <p:sldId id="256" r:id="rId4"/>
    <p:sldId id="330" r:id="rId5"/>
    <p:sldId id="286" r:id="rId6"/>
    <p:sldId id="284" r:id="rId7"/>
    <p:sldId id="287" r:id="rId8"/>
    <p:sldId id="317" r:id="rId9"/>
    <p:sldId id="288" r:id="rId10"/>
    <p:sldId id="318" r:id="rId11"/>
    <p:sldId id="292" r:id="rId12"/>
    <p:sldId id="319" r:id="rId13"/>
    <p:sldId id="291" r:id="rId14"/>
    <p:sldId id="320" r:id="rId15"/>
    <p:sldId id="293" r:id="rId16"/>
    <p:sldId id="321" r:id="rId17"/>
    <p:sldId id="262" r:id="rId18"/>
    <p:sldId id="296" r:id="rId19"/>
    <p:sldId id="322" r:id="rId20"/>
    <p:sldId id="297" r:id="rId21"/>
    <p:sldId id="323" r:id="rId22"/>
    <p:sldId id="298" r:id="rId23"/>
    <p:sldId id="267" r:id="rId24"/>
    <p:sldId id="314" r:id="rId25"/>
    <p:sldId id="272" r:id="rId26"/>
    <p:sldId id="274" r:id="rId27"/>
    <p:sldId id="275" r:id="rId28"/>
    <p:sldId id="301" r:id="rId29"/>
    <p:sldId id="324" r:id="rId30"/>
    <p:sldId id="302" r:id="rId31"/>
    <p:sldId id="325" r:id="rId32"/>
    <p:sldId id="303" r:id="rId33"/>
    <p:sldId id="304" r:id="rId34"/>
    <p:sldId id="315" r:id="rId35"/>
    <p:sldId id="305" r:id="rId36"/>
    <p:sldId id="306" r:id="rId37"/>
    <p:sldId id="329" r:id="rId38"/>
    <p:sldId id="309" r:id="rId39"/>
    <p:sldId id="327" r:id="rId40"/>
    <p:sldId id="316" r:id="rId41"/>
    <p:sldId id="311" r:id="rId42"/>
    <p:sldId id="328" r:id="rId43"/>
    <p:sldId id="31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91" autoAdjust="0"/>
  </p:normalViewPr>
  <p:slideViewPr>
    <p:cSldViewPr>
      <p:cViewPr varScale="1">
        <p:scale>
          <a:sx n="94" d="100"/>
          <a:sy n="94" d="100"/>
        </p:scale>
        <p:origin x="47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17D30-0A04-4E61-B52C-266EC3F57AA5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54A8A-EF0A-463A-B915-7784C890D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41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48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741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460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70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957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963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958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473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54A8A-EF0A-463A-B915-7784C890DE0A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46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mp3"/><Relationship Id="rId7" Type="http://schemas.openxmlformats.org/officeDocument/2006/relationships/image" Target="../media/image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13.jp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41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12" Type="http://schemas.openxmlformats.org/officeDocument/2006/relationships/slide" Target="slide3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slide" Target="slide33.xml"/><Relationship Id="rId5" Type="http://schemas.openxmlformats.org/officeDocument/2006/relationships/slide" Target="slide10.xml"/><Relationship Id="rId10" Type="http://schemas.openxmlformats.org/officeDocument/2006/relationships/slide" Target="slide27.xml"/><Relationship Id="rId4" Type="http://schemas.openxmlformats.org/officeDocument/2006/relationships/slide" Target="slide4.xml"/><Relationship Id="rId9" Type="http://schemas.openxmlformats.org/officeDocument/2006/relationships/slide" Target="slide25.xml"/><Relationship Id="rId14" Type="http://schemas.openxmlformats.org/officeDocument/2006/relationships/slide" Target="slide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slide" Target="slide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10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slide" Target="slide2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slide" Target="slide2.xm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slide" Target="slide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slide" Target="slide2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g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openxmlformats.org/officeDocument/2006/relationships/image" Target="../media/image2.jpeg"/><Relationship Id="rId4" Type="http://schemas.openxmlformats.org/officeDocument/2006/relationships/notesSlide" Target="../notesSlides/notesSlide4.xml"/><Relationship Id="rId9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eg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openxmlformats.org/officeDocument/2006/relationships/image" Target="../media/image2.jpeg"/><Relationship Id="rId4" Type="http://schemas.openxmlformats.org/officeDocument/2006/relationships/notesSlide" Target="../notesSlides/notesSlide5.xml"/><Relationship Id="rId9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jpeg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openxmlformats.org/officeDocument/2006/relationships/image" Target="../media/image2.jpeg"/><Relationship Id="rId4" Type="http://schemas.openxmlformats.org/officeDocument/2006/relationships/notesSlide" Target="../notesSlides/notesSlide6.xml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slide" Target="slide2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slide" Target="slide2.xml"/><Relationship Id="rId4" Type="http://schemas.openxmlformats.org/officeDocument/2006/relationships/image" Target="../media/image3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1.mp3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6.JP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8.JP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81446" y="1556792"/>
            <a:ext cx="7920880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.zaharova\Desktop\10 лет музею\ЧГК\Рабочие материалы\чг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4867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7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60648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3.1.</a:t>
            </a:r>
            <a:endParaRPr lang="ru-RU" sz="6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6605" y="4699777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22976" y="1753777"/>
            <a:ext cx="8748464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tx1"/>
                </a:solidFill>
              </a:rPr>
              <a:t>Продолжите названия произведений «</a:t>
            </a:r>
            <a:r>
              <a:rPr lang="ru-RU" sz="3600" b="1" dirty="0" err="1">
                <a:solidFill>
                  <a:schemeClr val="tx1"/>
                </a:solidFill>
              </a:rPr>
              <a:t>павлушек</a:t>
            </a:r>
            <a:r>
              <a:rPr lang="ru-RU" sz="3600" b="1" dirty="0" smtClean="0">
                <a:solidFill>
                  <a:schemeClr val="tx1"/>
                </a:solidFill>
              </a:rPr>
              <a:t>»: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7136" y="4065630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Елизавета Кондрашова «Дети</a:t>
            </a:r>
            <a:r>
              <a:rPr lang="ru-RU" sz="3600" b="1" dirty="0" smtClean="0"/>
              <a:t>…»</a:t>
            </a:r>
            <a:endParaRPr lang="ru-RU" sz="3600" b="1" dirty="0"/>
          </a:p>
        </p:txBody>
      </p:sp>
      <p:pic>
        <p:nvPicPr>
          <p:cNvPr id="7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74638"/>
            <a:ext cx="4315514" cy="6336704"/>
          </a:xfrm>
        </p:spPr>
      </p:pic>
      <p:pic>
        <p:nvPicPr>
          <p:cNvPr id="7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40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60648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3.2.</a:t>
            </a:r>
            <a:endParaRPr lang="ru-RU" sz="6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6605" y="4699777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22976" y="1753777"/>
            <a:ext cx="8748464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tx1"/>
                </a:solidFill>
              </a:rPr>
              <a:t>Продолжите названия произведений «</a:t>
            </a:r>
            <a:r>
              <a:rPr lang="ru-RU" sz="3600" b="1" dirty="0" err="1">
                <a:solidFill>
                  <a:schemeClr val="tx1"/>
                </a:solidFill>
              </a:rPr>
              <a:t>павлушек</a:t>
            </a:r>
            <a:r>
              <a:rPr lang="ru-RU" sz="3600" b="1" dirty="0" smtClean="0">
                <a:solidFill>
                  <a:schemeClr val="tx1"/>
                </a:solidFill>
              </a:rPr>
              <a:t>»: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3933056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Игуменья Таисия Леушинская </a:t>
            </a:r>
          </a:p>
          <a:p>
            <a:r>
              <a:rPr lang="ru-RU" sz="3600" b="1" dirty="0" smtClean="0"/>
              <a:t>«… записки»</a:t>
            </a:r>
            <a:endParaRPr lang="ru-RU" sz="3600" b="1" dirty="0"/>
          </a:p>
        </p:txBody>
      </p:sp>
      <p:pic>
        <p:nvPicPr>
          <p:cNvPr id="7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0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16" y="188640"/>
            <a:ext cx="4330167" cy="6438910"/>
          </a:xfrm>
        </p:spPr>
      </p:pic>
      <p:pic>
        <p:nvPicPr>
          <p:cNvPr id="7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66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60648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3.3.</a:t>
            </a:r>
            <a:endParaRPr lang="ru-RU" sz="6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6605" y="4699777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22976" y="1753777"/>
            <a:ext cx="8748464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tx1"/>
                </a:solidFill>
              </a:rPr>
              <a:t>Продолжите названия произведений «</a:t>
            </a:r>
            <a:r>
              <a:rPr lang="ru-RU" sz="3600" b="1" dirty="0" err="1">
                <a:solidFill>
                  <a:schemeClr val="tx1"/>
                </a:solidFill>
              </a:rPr>
              <a:t>павлушек</a:t>
            </a:r>
            <a:r>
              <a:rPr lang="ru-RU" sz="3600" b="1" dirty="0" smtClean="0">
                <a:solidFill>
                  <a:schemeClr val="tx1"/>
                </a:solidFill>
              </a:rPr>
              <a:t>»: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402410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Лидия Чарская «Записки   …»</a:t>
            </a:r>
            <a:endParaRPr lang="ru-RU" sz="3600" b="1" dirty="0"/>
          </a:p>
        </p:txBody>
      </p:sp>
      <p:pic>
        <p:nvPicPr>
          <p:cNvPr id="7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8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57" y="224380"/>
            <a:ext cx="6604286" cy="6604286"/>
          </a:xfrm>
        </p:spPr>
      </p:pic>
      <p:pic>
        <p:nvPicPr>
          <p:cNvPr id="7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87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60648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4.</a:t>
            </a:r>
            <a:endParaRPr lang="ru-RU" sz="6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6605" y="4699777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11560" y="1276311"/>
            <a:ext cx="8126384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ru-RU" sz="3600" b="1" dirty="0" smtClean="0">
                <a:solidFill>
                  <a:schemeClr val="tx1"/>
                </a:solidFill>
              </a:rPr>
              <a:t>Сейчас вы прослушаете аудио фрагмент из воспоминаний «</a:t>
            </a:r>
            <a:r>
              <a:rPr lang="ru-RU" sz="3600" b="1" dirty="0" err="1" smtClean="0">
                <a:solidFill>
                  <a:schemeClr val="tx1"/>
                </a:solidFill>
              </a:rPr>
              <a:t>павлушки</a:t>
            </a:r>
            <a:r>
              <a:rPr lang="ru-RU" sz="3600" b="1" dirty="0" smtClean="0">
                <a:solidFill>
                  <a:schemeClr val="tx1"/>
                </a:solidFill>
              </a:rPr>
              <a:t>». Чьи это воспоминания?</a:t>
            </a:r>
          </a:p>
        </p:txBody>
      </p:sp>
      <p:pic>
        <p:nvPicPr>
          <p:cNvPr id="7" name="Picture 2" descr="C:\Users\a.zaharova\Desktop\photo-18950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Глава 02 (www.mp3cut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95192" y="3799065"/>
            <a:ext cx="609600" cy="609600"/>
          </a:xfrm>
          <a:prstGeom prst="rect">
            <a:avLst/>
          </a:prstGeom>
        </p:spPr>
      </p:pic>
      <p:pic>
        <p:nvPicPr>
          <p:cNvPr id="10" name="sirena-cgk-minuta_(mu.f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5.1.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3" y="1134222"/>
            <a:ext cx="4392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 smtClean="0"/>
              <a:t>Отгадайте «</a:t>
            </a:r>
            <a:r>
              <a:rPr lang="ru-RU" sz="3200" b="1" dirty="0" err="1" smtClean="0"/>
              <a:t>павлушку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86" b="67293"/>
          <a:stretch/>
        </p:blipFill>
        <p:spPr>
          <a:xfrm>
            <a:off x="2699792" y="1896303"/>
            <a:ext cx="3626137" cy="4529241"/>
          </a:xfrm>
          <a:prstGeom prst="rect">
            <a:avLst/>
          </a:prstGeom>
        </p:spPr>
      </p:pic>
      <p:pic>
        <p:nvPicPr>
          <p:cNvPr id="9" name="Picture 2" descr="C:\Users\a.zaharova\Desktop\photo-18950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4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0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5" y="6078239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smtClean="0"/>
              <a:t>Игуменья Таисия Леушинская (1842-1915)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13" y="10904"/>
            <a:ext cx="3826213" cy="5972626"/>
          </a:xfrm>
          <a:prstGeom prst="rect">
            <a:avLst/>
          </a:prstGeom>
        </p:spPr>
      </p:pic>
      <p:pic>
        <p:nvPicPr>
          <p:cNvPr id="10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93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5.2.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3" y="1134222"/>
            <a:ext cx="4392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 smtClean="0"/>
              <a:t>Отгадайте «</a:t>
            </a:r>
            <a:r>
              <a:rPr lang="ru-RU" sz="3200" b="1" dirty="0" err="1" smtClean="0"/>
              <a:t>павлушку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t="-1408" r="22940" b="58113"/>
          <a:stretch/>
        </p:blipFill>
        <p:spPr>
          <a:xfrm>
            <a:off x="2302271" y="1541054"/>
            <a:ext cx="4489464" cy="5112569"/>
          </a:xfrm>
          <a:prstGeom prst="rect">
            <a:avLst/>
          </a:prstGeom>
        </p:spPr>
      </p:pic>
      <p:pic>
        <p:nvPicPr>
          <p:cNvPr id="10" name="Picture 2" descr="C:\Users\a.zaharova\Desktop\photo-18950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259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6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0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123733"/>
              </p:ext>
            </p:extLst>
          </p:nvPr>
        </p:nvGraphicFramePr>
        <p:xfrm>
          <a:off x="611560" y="1844824"/>
          <a:ext cx="7774632" cy="2852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772"/>
                <a:gridCol w="1295772"/>
                <a:gridCol w="1295772"/>
                <a:gridCol w="1295772"/>
                <a:gridCol w="1295772"/>
                <a:gridCol w="1295772"/>
              </a:tblGrid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3" action="ppaction://hlinksldjump"/>
                        </a:rPr>
                        <a:t>1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4" action="ppaction://hlinksldjump"/>
                        </a:rPr>
                        <a:t>2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5" action="ppaction://hlinksldjump"/>
                        </a:rPr>
                        <a:t>3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6" action="ppaction://hlinksldjump"/>
                        </a:rPr>
                        <a:t>4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7" action="ppaction://hlinksldjump"/>
                        </a:rPr>
                        <a:t>5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8" action="ppaction://hlinksldjump"/>
                        </a:rPr>
                        <a:t>6</a:t>
                      </a:r>
                      <a:endParaRPr lang="ru-RU" sz="8000" b="1" i="0" dirty="0"/>
                    </a:p>
                  </a:txBody>
                  <a:tcPr/>
                </a:tc>
              </a:tr>
              <a:tr h="1484052"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9" action="ppaction://hlinksldjump"/>
                        </a:rPr>
                        <a:t>7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10" action="ppaction://hlinksldjump"/>
                        </a:rPr>
                        <a:t>8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11" action="ppaction://hlinksldjump"/>
                        </a:rPr>
                        <a:t>9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12" action="ppaction://hlinksldjump"/>
                        </a:rPr>
                        <a:t>10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13" action="ppaction://hlinksldjump"/>
                        </a:rPr>
                        <a:t>11</a:t>
                      </a:r>
                      <a:endParaRPr lang="ru-RU" sz="8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0" b="1" i="0" dirty="0" smtClean="0">
                          <a:hlinkClick r:id="rId14" action="ppaction://hlinksldjump"/>
                        </a:rPr>
                        <a:t>12</a:t>
                      </a:r>
                      <a:endParaRPr lang="ru-RU" sz="8000" b="1" i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656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72" y="988345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/>
        </p:blipFill>
        <p:spPr>
          <a:xfrm>
            <a:off x="2441161" y="97744"/>
            <a:ext cx="4261676" cy="55360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97343" y="5628710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 smtClean="0"/>
              <a:t>Елена Петровна Самокиш-</a:t>
            </a:r>
            <a:r>
              <a:rPr lang="ru-RU" sz="3200" b="1" dirty="0" err="1" smtClean="0"/>
              <a:t>Судковская</a:t>
            </a:r>
            <a:endParaRPr lang="ru-RU" sz="3200" b="1" dirty="0" smtClean="0"/>
          </a:p>
          <a:p>
            <a:pPr lvl="0" algn="ctr"/>
            <a:r>
              <a:rPr lang="ru-RU" sz="3200" b="1" dirty="0" smtClean="0"/>
              <a:t>           (1863-1924)</a:t>
            </a:r>
            <a:endParaRPr lang="ru-RU" sz="3200" b="1" dirty="0"/>
          </a:p>
        </p:txBody>
      </p:sp>
      <p:pic>
        <p:nvPicPr>
          <p:cNvPr id="11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4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№5.3.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1" y="917326"/>
            <a:ext cx="4392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 smtClean="0"/>
              <a:t>Отгадайте «</a:t>
            </a:r>
            <a:r>
              <a:rPr lang="ru-RU" sz="3200" b="1" dirty="0" err="1" smtClean="0"/>
              <a:t>павлушку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10" name="Picture 2" descr="C:\Users\a.zaharova\Desktop\photo-18950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86861"/>
            <a:ext cx="3973193" cy="5133325"/>
          </a:xfrm>
          <a:prstGeom prst="rect">
            <a:avLst/>
          </a:prstGeom>
        </p:spPr>
      </p:pic>
      <p:pic>
        <p:nvPicPr>
          <p:cNvPr id="11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7664" y="6010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6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0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48904" y="605441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/>
              <a:t>Лидия Алексеевна Чарская (1876-1937)</a:t>
            </a:r>
            <a:endParaRPr lang="ru-RU" sz="2800" b="1" dirty="0"/>
          </a:p>
        </p:txBody>
      </p:sp>
      <p:pic>
        <p:nvPicPr>
          <p:cNvPr id="10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76" y="258383"/>
            <a:ext cx="4364725" cy="563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0960" y="116633"/>
            <a:ext cx="589794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6.</a:t>
            </a:r>
          </a:p>
          <a:p>
            <a:pPr algn="ctr"/>
            <a:r>
              <a:rPr lang="ru-RU" sz="3600" b="1" dirty="0"/>
              <a:t>Что объединяет эти фото? 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06" y="1643174"/>
            <a:ext cx="2678738" cy="35716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06" y="3052241"/>
            <a:ext cx="2879424" cy="36891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2" y="1675309"/>
            <a:ext cx="3432175" cy="2285425"/>
          </a:xfrm>
          <a:prstGeom prst="rect">
            <a:avLst/>
          </a:prstGeom>
        </p:spPr>
      </p:pic>
      <p:pic>
        <p:nvPicPr>
          <p:cNvPr id="10" name="Picture 2" descr="C:\Users\a.zaharova\Desktop\photo-18950.jp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1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10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6290472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/>
              <a:t>Лидия Алексеевна Чарская (1876-1937)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2426968" y="229964"/>
            <a:ext cx="4401018" cy="6095860"/>
          </a:xfrm>
          <a:prstGeom prst="rect">
            <a:avLst/>
          </a:prstGeom>
        </p:spPr>
      </p:pic>
      <p:pic>
        <p:nvPicPr>
          <p:cNvPr id="10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8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70972"/>
            <a:ext cx="669003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№7.</a:t>
            </a:r>
          </a:p>
          <a:p>
            <a:pPr algn="ctr"/>
            <a:r>
              <a:rPr lang="ru-RU" sz="3200" b="1" dirty="0"/>
              <a:t>Часть чего изображено на фото?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a.zaharova\Desktop\photo-18950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9633"/>
          <a:stretch/>
        </p:blipFill>
        <p:spPr>
          <a:xfrm>
            <a:off x="1534531" y="1769511"/>
            <a:ext cx="6395959" cy="4753456"/>
          </a:xfrm>
          <a:prstGeom prst="rect">
            <a:avLst/>
          </a:prstGeom>
        </p:spPr>
      </p:pic>
      <p:pic>
        <p:nvPicPr>
          <p:cNvPr id="9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2890" y="6010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5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268" name="Picture 4" descr="\\srvf\foto\2016 год\Открытие бюста Павла I\IMG_47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6" t="3807" r="35636" b="19181"/>
          <a:stretch/>
        </p:blipFill>
        <p:spPr bwMode="auto">
          <a:xfrm>
            <a:off x="2627784" y="260648"/>
            <a:ext cx="376694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13036" y="6189537"/>
            <a:ext cx="5875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Памятник императору Павлу </a:t>
            </a:r>
            <a:r>
              <a:rPr lang="en-US" sz="3200" b="1" dirty="0"/>
              <a:t>I</a:t>
            </a:r>
            <a:endParaRPr lang="ru-RU" sz="3200" b="1" dirty="0"/>
          </a:p>
        </p:txBody>
      </p:sp>
      <p:pic>
        <p:nvPicPr>
          <p:cNvPr id="8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14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4033" y="137522"/>
            <a:ext cx="69847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8.1.</a:t>
            </a:r>
          </a:p>
          <a:p>
            <a:pPr lvl="0" algn="ctr"/>
            <a:endParaRPr lang="ru-RU" sz="3200" b="1" dirty="0" smtClean="0"/>
          </a:p>
          <a:p>
            <a:pPr lvl="0" algn="ctr"/>
            <a:r>
              <a:rPr lang="ru-RU" sz="3200" b="1" dirty="0" smtClean="0"/>
              <a:t>Продолжите </a:t>
            </a:r>
            <a:r>
              <a:rPr lang="ru-RU" sz="3200" b="1" dirty="0"/>
              <a:t>высказывание Павла </a:t>
            </a:r>
            <a:r>
              <a:rPr lang="en-US" sz="3200" b="1" dirty="0"/>
              <a:t>I</a:t>
            </a:r>
            <a:r>
              <a:rPr lang="ru-RU" sz="3200" b="1" dirty="0"/>
              <a:t>: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2637" y="2145608"/>
            <a:ext cx="83103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dirty="0" smtClean="0"/>
              <a:t>	</a:t>
            </a:r>
            <a:endParaRPr lang="ru-RU" sz="3600" b="1" dirty="0" smtClean="0"/>
          </a:p>
          <a:p>
            <a:pPr lvl="0" algn="just"/>
            <a:endParaRPr lang="ru-RU" sz="3600" b="1" dirty="0"/>
          </a:p>
          <a:p>
            <a:pPr lvl="0" algn="just"/>
            <a:r>
              <a:rPr lang="ru-RU" sz="3600" b="1" dirty="0" smtClean="0"/>
              <a:t>_______ - первое _______ государства. Сбережение государства – сбережение людей. </a:t>
            </a:r>
          </a:p>
        </p:txBody>
      </p:sp>
      <p:pic>
        <p:nvPicPr>
          <p:cNvPr id="9" name="Picture 2" descr="C:\Users\a.zaharova\Desktop\photo-18950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5" b="51180"/>
          <a:stretch/>
        </p:blipFill>
        <p:spPr>
          <a:xfrm>
            <a:off x="457200" y="1196752"/>
            <a:ext cx="8292839" cy="4297362"/>
          </a:xfrm>
          <a:prstGeom prst="rect">
            <a:avLst/>
          </a:prstGeom>
        </p:spPr>
      </p:pic>
      <p:pic>
        <p:nvPicPr>
          <p:cNvPr id="4" name="Picture 2" descr="C:\Users\a.zaharova\Desktop\photo-18950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61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5061" y="240460"/>
            <a:ext cx="69847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8.2.</a:t>
            </a:r>
          </a:p>
          <a:p>
            <a:pPr lvl="0" algn="ctr"/>
            <a:endParaRPr lang="ru-RU" sz="3200" b="1" dirty="0" smtClean="0"/>
          </a:p>
          <a:p>
            <a:pPr lvl="0" algn="ctr"/>
            <a:r>
              <a:rPr lang="ru-RU" sz="3200" b="1" dirty="0" smtClean="0"/>
              <a:t>Продолжите </a:t>
            </a:r>
            <a:r>
              <a:rPr lang="ru-RU" sz="3200" b="1" dirty="0"/>
              <a:t>высказывание Павла </a:t>
            </a:r>
            <a:r>
              <a:rPr lang="en-US" sz="3200" b="1" dirty="0"/>
              <a:t>I</a:t>
            </a:r>
            <a:r>
              <a:rPr lang="ru-RU" sz="3200" b="1" dirty="0"/>
              <a:t>: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2637" y="2145608"/>
            <a:ext cx="83103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dirty="0" smtClean="0"/>
              <a:t>	</a:t>
            </a:r>
            <a:endParaRPr lang="ru-RU" sz="3600" b="1" dirty="0" smtClean="0"/>
          </a:p>
          <a:p>
            <a:pPr lvl="0" algn="just"/>
            <a:endParaRPr lang="ru-RU" sz="3600" b="1" dirty="0"/>
          </a:p>
          <a:p>
            <a:pPr algn="just"/>
            <a:r>
              <a:rPr lang="ru-RU" sz="3600" b="1" dirty="0"/>
              <a:t>Я _______ быть ________ за правое дело, чем ________ за дело неправое. </a:t>
            </a:r>
          </a:p>
        </p:txBody>
      </p:sp>
      <p:pic>
        <p:nvPicPr>
          <p:cNvPr id="9" name="Picture 2" descr="C:\Users\a.zaharova\Desktop\photo-18950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4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260648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1.</a:t>
            </a:r>
            <a:endParaRPr lang="ru-RU" sz="6000" b="1" dirty="0"/>
          </a:p>
        </p:txBody>
      </p:sp>
      <p:pic>
        <p:nvPicPr>
          <p:cNvPr id="8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56605" y="4699777"/>
            <a:ext cx="5958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22976" y="1753777"/>
            <a:ext cx="8748464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schemeClr val="tx1"/>
                </a:solidFill>
              </a:rPr>
              <a:t>Отгадайте экспонат музея, который лежит в чёрном ящике: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9792" y="3645024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Пять мальчиков –</a:t>
            </a:r>
          </a:p>
          <a:p>
            <a:r>
              <a:rPr lang="ru-RU" sz="3600" b="1" dirty="0" smtClean="0"/>
              <a:t>В пяти чуланчиках</a:t>
            </a:r>
            <a:endParaRPr lang="ru-RU" sz="3600" b="1" dirty="0"/>
          </a:p>
        </p:txBody>
      </p:sp>
      <p:pic>
        <p:nvPicPr>
          <p:cNvPr id="10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6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6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.zaharova\Desktop\ЧГК\чгк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" y="1130816"/>
            <a:ext cx="9036496" cy="487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5" b="16841"/>
          <a:stretch/>
        </p:blipFill>
        <p:spPr>
          <a:xfrm>
            <a:off x="718304" y="1412776"/>
            <a:ext cx="7632848" cy="4844592"/>
          </a:xfrm>
          <a:prstGeom prst="rect">
            <a:avLst/>
          </a:prstGeom>
        </p:spPr>
      </p:pic>
      <p:pic>
        <p:nvPicPr>
          <p:cNvPr id="6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74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5061" y="240460"/>
            <a:ext cx="69847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8.3.</a:t>
            </a:r>
          </a:p>
          <a:p>
            <a:pPr lvl="0" algn="ctr"/>
            <a:endParaRPr lang="ru-RU" sz="3200" b="1" dirty="0" smtClean="0"/>
          </a:p>
          <a:p>
            <a:pPr lvl="0" algn="ctr"/>
            <a:r>
              <a:rPr lang="ru-RU" sz="3200" b="1" dirty="0" smtClean="0"/>
              <a:t>Продолжите </a:t>
            </a:r>
            <a:r>
              <a:rPr lang="ru-RU" sz="3200" b="1" dirty="0"/>
              <a:t>высказывание Павла </a:t>
            </a:r>
            <a:r>
              <a:rPr lang="en-US" sz="3200" b="1" dirty="0"/>
              <a:t>I</a:t>
            </a:r>
            <a:r>
              <a:rPr lang="ru-RU" sz="3200" b="1" dirty="0"/>
              <a:t>: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2637" y="2145608"/>
            <a:ext cx="83103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dirty="0" smtClean="0"/>
              <a:t>	</a:t>
            </a:r>
            <a:endParaRPr lang="ru-RU" sz="3600" b="1" dirty="0" smtClean="0"/>
          </a:p>
          <a:p>
            <a:pPr lvl="0" algn="just"/>
            <a:endParaRPr lang="ru-RU" sz="3600" b="1" dirty="0"/>
          </a:p>
          <a:p>
            <a:pPr lvl="0" algn="just"/>
            <a:r>
              <a:rPr lang="ru-RU" sz="3600" b="1" dirty="0"/>
              <a:t>Я надеюсь, что ________ отнесётся ко мне _______ </a:t>
            </a:r>
            <a:r>
              <a:rPr lang="ru-RU" sz="3600" b="1" dirty="0" smtClean="0"/>
              <a:t>. </a:t>
            </a:r>
            <a:endParaRPr lang="ru-RU" sz="3600" b="1" dirty="0"/>
          </a:p>
        </p:txBody>
      </p:sp>
      <p:pic>
        <p:nvPicPr>
          <p:cNvPr id="9" name="Picture 2" descr="C:\Users\a.zaharova\Desktop\photo-18950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8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1" b="17656"/>
          <a:stretch/>
        </p:blipFill>
        <p:spPr>
          <a:xfrm>
            <a:off x="393049" y="1592953"/>
            <a:ext cx="8515336" cy="4252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8.3. </a:t>
            </a:r>
            <a:endParaRPr lang="ru-RU" sz="6000" b="1" dirty="0"/>
          </a:p>
        </p:txBody>
      </p:sp>
      <p:pic>
        <p:nvPicPr>
          <p:cNvPr id="8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01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764704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9141" y="197346"/>
            <a:ext cx="844894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9.</a:t>
            </a:r>
          </a:p>
          <a:p>
            <a:pPr algn="ctr"/>
            <a:r>
              <a:rPr lang="ru-RU" sz="3200" b="1" dirty="0"/>
              <a:t>Перед Вами отрывок из стихотворения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Лидии </a:t>
            </a:r>
            <a:r>
              <a:rPr lang="ru-RU" sz="3200" b="1" dirty="0"/>
              <a:t>Чарской. Вставьте пропущенные слова.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28832" y="1092931"/>
            <a:ext cx="9359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	</a:t>
            </a:r>
            <a:endParaRPr lang="ru-RU" sz="2800" b="1" dirty="0"/>
          </a:p>
        </p:txBody>
      </p:sp>
      <p:pic>
        <p:nvPicPr>
          <p:cNvPr id="11" name="Picture 2" descr="C:\Users\a.zaharova\Desktop\photo-18950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137637"/>
              </p:ext>
            </p:extLst>
          </p:nvPr>
        </p:nvGraphicFramePr>
        <p:xfrm>
          <a:off x="1043608" y="2505386"/>
          <a:ext cx="6910536" cy="435261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455268"/>
                <a:gridCol w="3455268"/>
              </a:tblGrid>
              <a:tr h="4352614">
                <a:tc>
                  <a:txBody>
                    <a:bodyPr/>
                    <a:lstStyle/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Когда весёлой ________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Мелькает в мыслях предо мною</a:t>
                      </a: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effectLst/>
                        </a:rPr>
                        <a:t>________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лет весёлый рой,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Я точно снова оживаю,</a:t>
                      </a: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effectLst/>
                        </a:rPr>
                        <a:t>________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жизни забываю</a:t>
                      </a: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effectLst/>
                        </a:rPr>
                        <a:t>И вновь мирюсь с своей</a:t>
                      </a:r>
                      <a:r>
                        <a:rPr lang="ru-RU" sz="2400" kern="1200" baseline="0" dirty="0" smtClean="0">
                          <a:effectLst/>
                        </a:rPr>
                        <a:t> </a:t>
                      </a:r>
                      <a:r>
                        <a:rPr lang="ru-RU" sz="2400" kern="1200" dirty="0" smtClean="0">
                          <a:effectLst/>
                        </a:rPr>
                        <a:t>________...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effectLst/>
                        </a:rPr>
                        <a:t>Я вспоминаю дни ________,</a:t>
                      </a: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effectLst/>
                        </a:rPr>
                        <a:t>Горячей ________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увлеченья,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Проказы милых школьных лет,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Надежды силы молодые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И грёзы светлые, живые</a:t>
                      </a: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effectLst/>
                        </a:rPr>
                        <a:t>И чистой юности </a:t>
                      </a:r>
                      <a:r>
                        <a:rPr lang="ru-RU" sz="1600" kern="1200" dirty="0" smtClean="0">
                          <a:effectLst/>
                        </a:rPr>
                        <a:t>________</a:t>
                      </a:r>
                      <a:r>
                        <a:rPr lang="ru-RU" sz="16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..</a:t>
                      </a:r>
                      <a:r>
                        <a:rPr lang="ru-RU" sz="2400" kern="1200" dirty="0" smtClean="0">
                          <a:effectLst/>
                        </a:rPr>
                        <a:t>.</a:t>
                      </a:r>
                    </a:p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kern="1200" dirty="0" smtClean="0"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07904" y="6030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0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5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764704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421169"/>
              </p:ext>
            </p:extLst>
          </p:nvPr>
        </p:nvGraphicFramePr>
        <p:xfrm>
          <a:off x="1043608" y="620688"/>
          <a:ext cx="6696744" cy="578347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348372"/>
                <a:gridCol w="3348372"/>
              </a:tblGrid>
              <a:tr h="5783474">
                <a:tc>
                  <a:txBody>
                    <a:bodyPr/>
                    <a:lstStyle/>
                    <a:p>
                      <a:endParaRPr lang="ru-RU" sz="3200" dirty="0" smtClean="0"/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Когда весёлой чередою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Мелькает в мыслях предо мною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Счастливых лет весёлый рой,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Я точно снова оживаю,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Невзгоды жизни забываю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И вновь мирюсь с своей судьбой…</a:t>
                      </a:r>
                    </a:p>
                    <a:p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 smtClean="0"/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Я вспоминаю дни ученья,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Горячей дружбы увлеченья,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Проказы милых школьных лет,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Надежды силы молодые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И грёзы светлые, живые</a:t>
                      </a:r>
                    </a:p>
                    <a:p>
                      <a:pPr fontAlgn="base"/>
                      <a:r>
                        <a:rPr lang="ru-RU" sz="2400" kern="1200" dirty="0" smtClean="0">
                          <a:effectLst/>
                        </a:rPr>
                        <a:t>И чистой юности рассвет…</a:t>
                      </a:r>
                    </a:p>
                    <a:p>
                      <a:endParaRPr lang="ru-RU" sz="3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90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891"/>
            <a:ext cx="8962546" cy="552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638" y="176525"/>
            <a:ext cx="883136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10.1.</a:t>
            </a:r>
          </a:p>
          <a:p>
            <a:pPr algn="ctr"/>
            <a:r>
              <a:rPr lang="ru-RU" sz="3200" b="1" dirty="0"/>
              <a:t>Кому из воспитанниц Павловского института </a:t>
            </a:r>
          </a:p>
          <a:p>
            <a:pPr algn="ctr"/>
            <a:r>
              <a:rPr lang="ru-RU" sz="3200" b="1" dirty="0"/>
              <a:t>могли принадлежать эти предметы?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7" y="3858428"/>
            <a:ext cx="3214800" cy="23454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37" y="2874314"/>
            <a:ext cx="2630852" cy="3161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02" y="4164535"/>
            <a:ext cx="2779063" cy="1981530"/>
          </a:xfrm>
          <a:prstGeom prst="rect">
            <a:avLst/>
          </a:prstGeom>
        </p:spPr>
      </p:pic>
      <p:pic>
        <p:nvPicPr>
          <p:cNvPr id="12" name="Picture 2" descr="C:\Users\a.zaharova\Desktop\photo-18950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837" y="6223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4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10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5631075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 smtClean="0"/>
              <a:t>Игуменья Таисия Леушинская </a:t>
            </a:r>
          </a:p>
          <a:p>
            <a:pPr lvl="0" algn="ctr"/>
            <a:r>
              <a:rPr lang="ru-RU" sz="3200" b="1" dirty="0" smtClean="0"/>
              <a:t>           (1842-1915)</a:t>
            </a:r>
            <a:endParaRPr lang="ru-RU" sz="32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765" y="138172"/>
            <a:ext cx="4071557" cy="5428744"/>
          </a:xfrm>
          <a:prstGeom prst="rect">
            <a:avLst/>
          </a:prstGeom>
        </p:spPr>
      </p:pic>
      <p:pic>
        <p:nvPicPr>
          <p:cNvPr id="9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22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891"/>
            <a:ext cx="8962546" cy="552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638" y="176525"/>
            <a:ext cx="883136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10.2.</a:t>
            </a:r>
          </a:p>
          <a:p>
            <a:pPr algn="ctr"/>
            <a:r>
              <a:rPr lang="ru-RU" sz="3200" b="1" dirty="0"/>
              <a:t>Кому из воспитанниц Павловского института </a:t>
            </a:r>
          </a:p>
          <a:p>
            <a:pPr algn="ctr"/>
            <a:r>
              <a:rPr lang="ru-RU" sz="3200" b="1" dirty="0"/>
              <a:t>могли принадлежать эти предметы?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" y="2640349"/>
            <a:ext cx="2939819" cy="2204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36" y="2472167"/>
            <a:ext cx="2797890" cy="41968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55" y="2373955"/>
            <a:ext cx="3525116" cy="4295047"/>
          </a:xfrm>
          <a:prstGeom prst="rect">
            <a:avLst/>
          </a:prstGeom>
        </p:spPr>
      </p:pic>
      <p:pic>
        <p:nvPicPr>
          <p:cNvPr id="16" name="Picture 2" descr="C:\Users\a.zaharova\Desktop\photo-18950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16579" y="6047443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1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10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5" y="5269187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 smtClean="0"/>
              <a:t>Елена Петровна Самокиш-</a:t>
            </a:r>
            <a:r>
              <a:rPr lang="ru-RU" sz="3200" b="1" dirty="0" err="1" smtClean="0"/>
              <a:t>Судковская</a:t>
            </a:r>
            <a:endParaRPr lang="ru-RU" sz="3200" b="1" dirty="0" smtClean="0"/>
          </a:p>
          <a:p>
            <a:pPr lvl="0" algn="ctr"/>
            <a:r>
              <a:rPr lang="ru-RU" sz="3200" b="1" dirty="0" smtClean="0"/>
              <a:t>           (1863-1924)</a:t>
            </a:r>
            <a:endParaRPr lang="ru-RU" sz="3200" b="1" dirty="0"/>
          </a:p>
        </p:txBody>
      </p:sp>
      <p:pic>
        <p:nvPicPr>
          <p:cNvPr id="11" name="Рисунок 10" descr="\\srvf\администрация\Захарова\ЕФИМОВ\Самокиш-Судковские\0_b4ec1_366e84d6_L.jpg"/>
          <p:cNvPicPr/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15" y="597186"/>
            <a:ext cx="6677568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a.zaharova\Desktop\photo-18950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32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891"/>
            <a:ext cx="8962546" cy="552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638" y="176525"/>
            <a:ext cx="883136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10.3.</a:t>
            </a:r>
          </a:p>
          <a:p>
            <a:pPr algn="ctr"/>
            <a:r>
              <a:rPr lang="ru-RU" sz="3200" b="1" dirty="0"/>
              <a:t>Кому из воспитанниц Павловского института </a:t>
            </a:r>
          </a:p>
          <a:p>
            <a:pPr algn="ctr"/>
            <a:r>
              <a:rPr lang="ru-RU" sz="3200" b="1" dirty="0"/>
              <a:t>могли принадлежать эти предметы?</a:t>
            </a:r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3" y="2167264"/>
            <a:ext cx="4150617" cy="27567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155" y="2167264"/>
            <a:ext cx="4925662" cy="25859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400" y="3626968"/>
            <a:ext cx="3127165" cy="3127165"/>
          </a:xfrm>
          <a:prstGeom prst="rect">
            <a:avLst/>
          </a:prstGeom>
        </p:spPr>
      </p:pic>
      <p:pic>
        <p:nvPicPr>
          <p:cNvPr id="12" name="Picture 2" descr="C:\Users\a.zaharova\Desktop\photo-18950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1640" y="6045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0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10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-136505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2.1.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71452" y="1570385"/>
            <a:ext cx="2846494" cy="856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еред Вами иллюстрация выпускницы Павловского института, художницы Елены </a:t>
            </a:r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етровны </a:t>
            </a:r>
            <a:r>
              <a:rPr lang="ru-RU" sz="2400" b="1" dirty="0">
                <a:solidFill>
                  <a:schemeClr val="tx1"/>
                </a:solidFill>
              </a:rPr>
              <a:t>С</a:t>
            </a:r>
            <a:r>
              <a:rPr lang="ru-RU" sz="2400" b="1" dirty="0" smtClean="0">
                <a:solidFill>
                  <a:schemeClr val="tx1"/>
                </a:solidFill>
              </a:rPr>
              <a:t>амокиш-Судковской. 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Отгадайте недостающий элемент.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a.zaharova\Desktop\photo-18950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926446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0" t="1400" r="29928"/>
          <a:stretch/>
        </p:blipFill>
        <p:spPr>
          <a:xfrm>
            <a:off x="3752625" y="1124744"/>
            <a:ext cx="4273680" cy="5472608"/>
          </a:xfrm>
          <a:prstGeom prst="rect">
            <a:avLst/>
          </a:prstGeom>
        </p:spPr>
      </p:pic>
      <p:pic>
        <p:nvPicPr>
          <p:cNvPr id="10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9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980728"/>
            <a:ext cx="10116616" cy="540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01198" y="5396953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/>
              <a:t>Лидия Алексеевна Чарская           (1876-1937)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98" y="404664"/>
            <a:ext cx="6997588" cy="4752528"/>
          </a:xfrm>
          <a:prstGeom prst="rect">
            <a:avLst/>
          </a:prstGeom>
        </p:spPr>
      </p:pic>
      <p:pic>
        <p:nvPicPr>
          <p:cNvPr id="9" name="Picture 2" descr="C:\Users\a.zaharova\Desktop\photo-18950.jp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4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055911"/>
            <a:ext cx="10044608" cy="542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8520" y="116632"/>
            <a:ext cx="893988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11.</a:t>
            </a:r>
          </a:p>
          <a:p>
            <a:pPr algn="ctr"/>
            <a:r>
              <a:rPr lang="ru-RU" sz="3200" b="1" dirty="0"/>
              <a:t>Из перечисленных личностей выберите лишнюю. </a:t>
            </a:r>
            <a:r>
              <a:rPr lang="ru-RU" sz="3200" b="1" dirty="0" smtClean="0"/>
              <a:t>Свой ответ аргументируйте.</a:t>
            </a:r>
            <a:endParaRPr lang="ru-RU" sz="3200" b="1" dirty="0"/>
          </a:p>
          <a:p>
            <a:pPr algn="ctr"/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0888" y="1951672"/>
            <a:ext cx="935909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Елизавета Кондрашова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Надежда </a:t>
            </a:r>
            <a:r>
              <a:rPr lang="ru-RU" sz="3200" b="1" dirty="0" err="1" smtClean="0"/>
              <a:t>Лухманова</a:t>
            </a:r>
            <a:endParaRPr lang="ru-RU" sz="3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Лидия </a:t>
            </a:r>
            <a:r>
              <a:rPr lang="ru-RU" sz="3200" b="1" dirty="0" err="1" smtClean="0"/>
              <a:t>Веселитская</a:t>
            </a:r>
            <a:endParaRPr lang="ru-RU" sz="3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Елена Самокиш-</a:t>
            </a:r>
            <a:r>
              <a:rPr lang="ru-RU" sz="3200" b="1" dirty="0" err="1" smtClean="0"/>
              <a:t>Судковская</a:t>
            </a:r>
            <a:endParaRPr lang="ru-RU" sz="32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Лидия Чарская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Ксения Ползикова-Рубец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Мария Вега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b="1" dirty="0" smtClean="0"/>
              <a:t>Татьяна Вечеслова</a:t>
            </a:r>
          </a:p>
          <a:p>
            <a:pPr algn="ctr"/>
            <a:endParaRPr lang="ru-RU" sz="28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</p:txBody>
      </p:sp>
      <p:pic>
        <p:nvPicPr>
          <p:cNvPr id="10" name="Picture 2" descr="C:\Users\a.zaharova\Desktop\photo-18950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6087" y="6301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6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10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5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055911"/>
            <a:ext cx="10044608" cy="542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070" y="166185"/>
            <a:ext cx="89398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12.</a:t>
            </a:r>
          </a:p>
          <a:p>
            <a:r>
              <a:rPr lang="ru-RU" sz="3200" b="1" dirty="0" smtClean="0"/>
              <a:t>Выберите лишнюю дату. </a:t>
            </a:r>
          </a:p>
          <a:p>
            <a:r>
              <a:rPr lang="ru-RU" sz="3200" b="1" dirty="0" smtClean="0"/>
              <a:t>Свой ответ аргументируйте. 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8491" y="1659285"/>
            <a:ext cx="7944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200" dirty="0" smtClean="0"/>
              <a:t>	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0888" y="1951672"/>
            <a:ext cx="935909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800" b="1" dirty="0" smtClean="0"/>
          </a:p>
          <a:p>
            <a:pPr algn="ctr"/>
            <a:endParaRPr lang="ru-RU" sz="2800" b="1" dirty="0"/>
          </a:p>
          <a:p>
            <a:pPr algn="ctr"/>
            <a:endParaRPr lang="ru-RU" sz="2400" b="1" dirty="0"/>
          </a:p>
          <a:p>
            <a:pPr algn="ctr"/>
            <a:endParaRPr lang="ru-RU" sz="2400" b="1" dirty="0" smtClean="0"/>
          </a:p>
          <a:p>
            <a:pPr algn="ctr"/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8070" y="2190065"/>
            <a:ext cx="4572000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endParaRPr lang="ru-RU" sz="2800" b="1" dirty="0"/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4800" b="1" dirty="0"/>
              <a:t>1798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4800" b="1" dirty="0"/>
              <a:t>1828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4800" b="1" dirty="0"/>
              <a:t>1844-1851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4800" b="1" dirty="0"/>
              <a:t> 1917</a:t>
            </a:r>
            <a:endParaRPr lang="ru-RU" sz="8000" b="1" dirty="0"/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4800" b="1" dirty="0" smtClean="0"/>
              <a:t>1921</a:t>
            </a:r>
            <a:endParaRPr lang="ru-RU" sz="4800" b="1" dirty="0"/>
          </a:p>
        </p:txBody>
      </p:sp>
      <p:pic>
        <p:nvPicPr>
          <p:cNvPr id="10" name="Picture 2" descr="C:\Users\a.zaharova\Desktop\photo-18950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8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10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5" grpId="0"/>
      <p:bldP spid="9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6421" y="116632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13.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12637" y="1340768"/>
            <a:ext cx="8518725" cy="105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ru-RU" dirty="0" smtClean="0">
                <a:solidFill>
                  <a:schemeClr val="tx1"/>
                </a:solidFill>
              </a:rPr>
              <a:t>	</a:t>
            </a:r>
            <a:r>
              <a:rPr lang="ru-RU" sz="4000" b="1" dirty="0" smtClean="0">
                <a:solidFill>
                  <a:schemeClr val="tx1"/>
                </a:solidFill>
              </a:rPr>
              <a:t>Вы сейчас услышите аудио отрывок из воспоминаний «</a:t>
            </a:r>
            <a:r>
              <a:rPr lang="ru-RU" sz="4000" b="1" dirty="0" err="1" smtClean="0">
                <a:solidFill>
                  <a:schemeClr val="tx1"/>
                </a:solidFill>
              </a:rPr>
              <a:t>павлушки</a:t>
            </a:r>
            <a:r>
              <a:rPr lang="ru-RU" sz="4000" b="1" dirty="0" smtClean="0">
                <a:solidFill>
                  <a:schemeClr val="tx1"/>
                </a:solidFill>
              </a:rPr>
              <a:t>». Чьи это воспоминания?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a.zaharova\Desktop\photo-18950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Глава 02 (www.mp3cut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45917" y="3805909"/>
            <a:ext cx="609600" cy="609600"/>
          </a:xfrm>
          <a:prstGeom prst="rect">
            <a:avLst/>
          </a:prstGeom>
        </p:spPr>
      </p:pic>
      <p:pic>
        <p:nvPicPr>
          <p:cNvPr id="10" name="sirena-cgk-minuta_(mu.f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9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1811" y="5770261"/>
            <a:ext cx="9505056" cy="1752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tx1"/>
                </a:solidFill>
              </a:rPr>
              <a:t>Е.П. Самокиш-</a:t>
            </a:r>
            <a:r>
              <a:rPr lang="ru-RU" b="1" dirty="0" err="1">
                <a:solidFill>
                  <a:schemeClr val="tx1"/>
                </a:solidFill>
              </a:rPr>
              <a:t>Судковская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endParaRPr lang="ru-RU" b="1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</a:rPr>
              <a:t>Коронация Николая </a:t>
            </a:r>
            <a:r>
              <a:rPr lang="en-US" b="1" dirty="0" smtClean="0">
                <a:solidFill>
                  <a:schemeClr val="tx1"/>
                </a:solidFill>
              </a:rPr>
              <a:t>II</a:t>
            </a:r>
            <a:r>
              <a:rPr lang="ru-RU" b="1" dirty="0" smtClean="0">
                <a:solidFill>
                  <a:schemeClr val="tx1"/>
                </a:solidFill>
              </a:rPr>
              <a:t>. Май 1896 г.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t="10426" r="4936" b="5621"/>
          <a:stretch/>
        </p:blipFill>
        <p:spPr>
          <a:xfrm>
            <a:off x="2258308" y="0"/>
            <a:ext cx="4766733" cy="5780931"/>
          </a:xfrm>
          <a:prstGeom prst="rect">
            <a:avLst/>
          </a:prstGeom>
        </p:spPr>
      </p:pic>
      <p:pic>
        <p:nvPicPr>
          <p:cNvPr id="7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2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-136505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2.2.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845816" y="1661514"/>
            <a:ext cx="2846494" cy="856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еред Вами иллюстрация выпускницы Павловского института, художницы Елены </a:t>
            </a:r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етровны </a:t>
            </a:r>
            <a:r>
              <a:rPr lang="ru-RU" sz="2400" b="1" dirty="0">
                <a:solidFill>
                  <a:schemeClr val="tx1"/>
                </a:solidFill>
              </a:rPr>
              <a:t>С</a:t>
            </a:r>
            <a:r>
              <a:rPr lang="ru-RU" sz="2400" b="1" dirty="0" smtClean="0">
                <a:solidFill>
                  <a:schemeClr val="tx1"/>
                </a:solidFill>
              </a:rPr>
              <a:t>амокиш-Судковской. 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Отгадайте недостающий элемент.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2" t="2800" r="31489" b="3400"/>
          <a:stretch/>
        </p:blipFill>
        <p:spPr>
          <a:xfrm>
            <a:off x="3852326" y="1284703"/>
            <a:ext cx="4317466" cy="5562889"/>
          </a:xfrm>
          <a:prstGeom prst="rect">
            <a:avLst/>
          </a:prstGeom>
        </p:spPr>
      </p:pic>
      <p:pic>
        <p:nvPicPr>
          <p:cNvPr id="8" name="Picture 2" descr="C:\Users\a.zaharova\Desktop\photo-18950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926446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8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4154"/>
          <a:stretch/>
        </p:blipFill>
        <p:spPr>
          <a:xfrm>
            <a:off x="2202883" y="116632"/>
            <a:ext cx="4827140" cy="6210754"/>
          </a:xfrm>
          <a:prstGeom prst="rect">
            <a:avLst/>
          </a:prstGeom>
        </p:spPr>
      </p:pic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928" y="6272476"/>
            <a:ext cx="9142784" cy="654981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Е.П. Самокиш-</a:t>
            </a:r>
            <a:r>
              <a:rPr lang="ru-RU" b="1" dirty="0" err="1" smtClean="0">
                <a:solidFill>
                  <a:schemeClr val="tx1"/>
                </a:solidFill>
              </a:rPr>
              <a:t>Судковская</a:t>
            </a:r>
            <a:r>
              <a:rPr lang="ru-RU" b="1" dirty="0" smtClean="0">
                <a:solidFill>
                  <a:schemeClr val="tx1"/>
                </a:solidFill>
              </a:rPr>
              <a:t>. Встреча с родителями.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371561" y="5541538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0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-136505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ВОПРОС № 2.3.</a:t>
            </a:r>
            <a:endParaRPr lang="ru-RU" sz="6000" b="1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83816" y="1589296"/>
            <a:ext cx="2846494" cy="856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еред Вами иллюстрация выпускницы Павловского института, художницы Елены </a:t>
            </a:r>
            <a:r>
              <a:rPr lang="ru-RU" sz="2400" b="1" dirty="0">
                <a:solidFill>
                  <a:schemeClr val="tx1"/>
                </a:solidFill>
              </a:rPr>
              <a:t>П</a:t>
            </a:r>
            <a:r>
              <a:rPr lang="ru-RU" sz="2400" b="1" dirty="0" smtClean="0">
                <a:solidFill>
                  <a:schemeClr val="tx1"/>
                </a:solidFill>
              </a:rPr>
              <a:t>етровны </a:t>
            </a:r>
            <a:r>
              <a:rPr lang="ru-RU" sz="2400" b="1" dirty="0">
                <a:solidFill>
                  <a:schemeClr val="tx1"/>
                </a:solidFill>
              </a:rPr>
              <a:t>С</a:t>
            </a:r>
            <a:r>
              <a:rPr lang="ru-RU" sz="2400" b="1" dirty="0" smtClean="0">
                <a:solidFill>
                  <a:schemeClr val="tx1"/>
                </a:solidFill>
              </a:rPr>
              <a:t>амокиш-Судковской. </a:t>
            </a: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Отгадайте недостающий элемент.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1506" r="32120" b="3295"/>
          <a:stretch/>
        </p:blipFill>
        <p:spPr>
          <a:xfrm>
            <a:off x="3920980" y="1203679"/>
            <a:ext cx="3980528" cy="5639081"/>
          </a:xfrm>
          <a:prstGeom prst="rect">
            <a:avLst/>
          </a:prstGeom>
        </p:spPr>
      </p:pic>
      <p:pic>
        <p:nvPicPr>
          <p:cNvPr id="10" name="Picture 2" descr="C:\Users\a.zaharova\Desktop\photo-18950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44408" y="5877272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irena-cgk-minuta_(mu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3728" y="5848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0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.zaharova\Desktop\ЧГК\чгк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84756"/>
            <a:ext cx="4195915" cy="59302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485" y="6214984"/>
            <a:ext cx="9138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Е.П. Самокиш-</a:t>
            </a:r>
            <a:r>
              <a:rPr lang="ru-RU" sz="3200" b="1" dirty="0" err="1"/>
              <a:t>Судковская</a:t>
            </a:r>
            <a:r>
              <a:rPr lang="ru-RU" sz="3200" b="1" dirty="0" smtClean="0"/>
              <a:t>. Спасение погибавших. </a:t>
            </a:r>
            <a:endParaRPr lang="ru-RU" sz="3200" b="1" dirty="0"/>
          </a:p>
        </p:txBody>
      </p:sp>
      <p:pic>
        <p:nvPicPr>
          <p:cNvPr id="7" name="Picture 2" descr="C:\Users\a.zaharova\Desktop\photo-1895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"/>
          <a:stretch/>
        </p:blipFill>
        <p:spPr bwMode="auto">
          <a:xfrm>
            <a:off x="8276934" y="5589240"/>
            <a:ext cx="745967" cy="7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79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533</Words>
  <Application>Microsoft Office PowerPoint</Application>
  <PresentationFormat>Экран (4:3)</PresentationFormat>
  <Paragraphs>169</Paragraphs>
  <Slides>43</Slides>
  <Notes>9</Notes>
  <HiddenSlides>0</HiddenSlides>
  <MMClips>25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Захарова</dc:creator>
  <cp:lastModifiedBy>Анастасия Захарова</cp:lastModifiedBy>
  <cp:revision>83</cp:revision>
  <dcterms:created xsi:type="dcterms:W3CDTF">2017-12-05T06:27:41Z</dcterms:created>
  <dcterms:modified xsi:type="dcterms:W3CDTF">2019-04-25T06:59:46Z</dcterms:modified>
</cp:coreProperties>
</file>